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335" r:id="rId3"/>
    <p:sldId id="404" r:id="rId4"/>
    <p:sldId id="401" r:id="rId5"/>
    <p:sldId id="402" r:id="rId6"/>
    <p:sldId id="340" r:id="rId7"/>
    <p:sldId id="343" r:id="rId8"/>
    <p:sldId id="344" r:id="rId9"/>
    <p:sldId id="345" r:id="rId10"/>
    <p:sldId id="346" r:id="rId11"/>
    <p:sldId id="257" r:id="rId12"/>
    <p:sldId id="347" r:id="rId13"/>
    <p:sldId id="352" r:id="rId14"/>
    <p:sldId id="348" r:id="rId15"/>
    <p:sldId id="353" r:id="rId16"/>
    <p:sldId id="349" r:id="rId17"/>
    <p:sldId id="354" r:id="rId18"/>
    <p:sldId id="350" r:id="rId19"/>
    <p:sldId id="355" r:id="rId20"/>
    <p:sldId id="351" r:id="rId21"/>
    <p:sldId id="356" r:id="rId22"/>
    <p:sldId id="341" r:id="rId23"/>
    <p:sldId id="357" r:id="rId24"/>
    <p:sldId id="358" r:id="rId25"/>
    <p:sldId id="365" r:id="rId26"/>
    <p:sldId id="367" r:id="rId27"/>
    <p:sldId id="370" r:id="rId28"/>
    <p:sldId id="368" r:id="rId29"/>
    <p:sldId id="371" r:id="rId30"/>
    <p:sldId id="369" r:id="rId31"/>
    <p:sldId id="372" r:id="rId32"/>
    <p:sldId id="366" r:id="rId33"/>
    <p:sldId id="373" r:id="rId34"/>
    <p:sldId id="377" r:id="rId35"/>
    <p:sldId id="374" r:id="rId36"/>
    <p:sldId id="378" r:id="rId37"/>
    <p:sldId id="375" r:id="rId38"/>
    <p:sldId id="379" r:id="rId39"/>
    <p:sldId id="376" r:id="rId40"/>
    <p:sldId id="380" r:id="rId41"/>
    <p:sldId id="381" r:id="rId42"/>
    <p:sldId id="382" r:id="rId43"/>
    <p:sldId id="387" r:id="rId44"/>
    <p:sldId id="383" r:id="rId45"/>
    <p:sldId id="388" r:id="rId46"/>
    <p:sldId id="384" r:id="rId47"/>
    <p:sldId id="389" r:id="rId48"/>
    <p:sldId id="385" r:id="rId49"/>
    <p:sldId id="390" r:id="rId50"/>
    <p:sldId id="386" r:id="rId51"/>
    <p:sldId id="391" r:id="rId52"/>
    <p:sldId id="392" r:id="rId53"/>
    <p:sldId id="393" r:id="rId54"/>
    <p:sldId id="397" r:id="rId55"/>
    <p:sldId id="394" r:id="rId56"/>
    <p:sldId id="398" r:id="rId57"/>
    <p:sldId id="396" r:id="rId58"/>
    <p:sldId id="400" r:id="rId59"/>
    <p:sldId id="342" r:id="rId60"/>
    <p:sldId id="359" r:id="rId61"/>
    <p:sldId id="362" r:id="rId62"/>
    <p:sldId id="360" r:id="rId63"/>
    <p:sldId id="363" r:id="rId64"/>
    <p:sldId id="361" r:id="rId65"/>
    <p:sldId id="364" r:id="rId66"/>
    <p:sldId id="405" r:id="rId67"/>
    <p:sldId id="403" r:id="rId68"/>
    <p:sldId id="263" r:id="rId69"/>
  </p:sldIdLst>
  <p:sldSz cx="9144000" cy="6858000" type="screen4x3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14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zaokrąglony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stokąt zaokrąglony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ytuł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0" name="Podtytuł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19" name="Symbol zastępczy daty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1C7975-2461-44E2-A81A-F9AC7A9A7C01}" type="datetimeFigureOut">
              <a:rPr lang="pl-PL" smtClean="0"/>
              <a:pPr/>
              <a:t>2018-05-23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11" name="Symbol zastępczy numeru slajd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1C7975-2461-44E2-A81A-F9AC7A9A7C01}" type="datetimeFigureOut">
              <a:rPr lang="pl-PL" smtClean="0"/>
              <a:pPr/>
              <a:t>2018-05-23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1C7975-2461-44E2-A81A-F9AC7A9A7C01}" type="datetimeFigureOut">
              <a:rPr lang="pl-PL" smtClean="0"/>
              <a:pPr/>
              <a:t>2018-05-23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1C7975-2461-44E2-A81A-F9AC7A9A7C01}" type="datetimeFigureOut">
              <a:rPr lang="pl-PL" smtClean="0"/>
              <a:pPr/>
              <a:t>2018-05-23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kąt zaokrąglony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ostokąt zaokrąglony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1C7975-2461-44E2-A81A-F9AC7A9A7C01}" type="datetimeFigureOut">
              <a:rPr lang="pl-PL" smtClean="0"/>
              <a:pPr/>
              <a:t>2018-05-23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1C7975-2461-44E2-A81A-F9AC7A9A7C01}" type="datetimeFigureOut">
              <a:rPr lang="pl-PL" smtClean="0"/>
              <a:pPr/>
              <a:t>2018-05-23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1C7975-2461-44E2-A81A-F9AC7A9A7C01}" type="datetimeFigureOut">
              <a:rPr lang="pl-PL" smtClean="0"/>
              <a:pPr/>
              <a:t>2018-05-23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1C7975-2461-44E2-A81A-F9AC7A9A7C01}" type="datetimeFigureOut">
              <a:rPr lang="pl-PL" smtClean="0"/>
              <a:pPr/>
              <a:t>2018-05-23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aokrąglony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1C7975-2461-44E2-A81A-F9AC7A9A7C01}" type="datetimeFigureOut">
              <a:rPr lang="pl-PL" smtClean="0"/>
              <a:pPr/>
              <a:t>2018-05-23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1C7975-2461-44E2-A81A-F9AC7A9A7C01}" type="datetimeFigureOut">
              <a:rPr lang="pl-PL" smtClean="0"/>
              <a:pPr/>
              <a:t>2018-05-23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zaokrąglony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ostokąt z zaokrąglonym rogie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1C7975-2461-44E2-A81A-F9AC7A9A7C01}" type="datetimeFigureOut">
              <a:rPr lang="pl-PL" smtClean="0"/>
              <a:pPr/>
              <a:t>2018-05-23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aokrąglony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zaokrąglony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Symbol zastępczy tytułu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5" name="Symbol zastępczy daty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E1C7975-2461-44E2-A81A-F9AC7A9A7C01}" type="datetimeFigureOut">
              <a:rPr lang="pl-PL" smtClean="0"/>
              <a:pPr/>
              <a:t>2018-05-23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A218121-37E4-4B0C-BEB0-30EDF8189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bywatelski.piekary.pl/" TargetMode="Externa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774632" cy="218767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6000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PREZENTACJA PROJEKTÓW</a:t>
            </a:r>
            <a:r>
              <a:rPr lang="pl-PL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/>
            </a:r>
            <a:br>
              <a:rPr lang="pl-PL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4077072"/>
            <a:ext cx="6039043" cy="1800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6" name="Picture 2" descr="C:\Users\agrzona\Desktop\Pulpit\oferta tereny\piekary_Herb-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4077072"/>
            <a:ext cx="1823772" cy="19712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758221858"/>
      </p:ext>
    </p:extLst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0"/>
            <a:ext cx="8075240" cy="63813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Celem projektu jest umiejscowienie dwóch luster drogowych w miejscach podwyższonego ryzyka kolizji. Miejsca na które należy zwrócić szczególną uwagę to:</a:t>
            </a:r>
          </a:p>
          <a:p>
            <a:pPr marL="514350" indent="-514350" algn="ctr">
              <a:buAutoNum type="arabicPeriod"/>
            </a:pP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Skrzyżowanie ulicy Powstańców</a:t>
            </a:r>
            <a:b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</a:b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i Plebiscytowej.</a:t>
            </a:r>
          </a:p>
          <a:p>
            <a:pPr marL="514350" indent="-514350" algn="ctr">
              <a:buAutoNum type="arabicPeriod"/>
            </a:pP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Skrzyżowanie ulicy 3 Maja i Dzierżonia.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19256" cy="2088232"/>
          </a:xfrm>
        </p:spPr>
        <p:txBody>
          <a:bodyPr>
            <a:normAutofit fontScale="90000"/>
          </a:bodyPr>
          <a:lstStyle/>
          <a:p>
            <a:pPr algn="ctr"/>
            <a:r>
              <a:rPr lang="pl-PL" sz="54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pl-PL" sz="54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pl-PL" sz="5400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pl-PL" sz="54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pl-PL" sz="44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  <a:t>OKRĘG:</a:t>
            </a:r>
            <a:r>
              <a:rPr lang="pl-PL" sz="49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  <a:t/>
            </a:r>
            <a:br>
              <a:rPr lang="pl-PL" sz="49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</a:br>
            <a:r>
              <a:rPr lang="pl-PL" sz="59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JÓZEFKA I STARE OSIEDLE WIECZORKA</a:t>
            </a:r>
            <a:endParaRPr lang="pl-PL" sz="5900" b="1" dirty="0">
              <a:solidFill>
                <a:schemeClr val="accent3">
                  <a:lumMod val="60000"/>
                  <a:lumOff val="40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2996952"/>
            <a:ext cx="8352928" cy="273630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l-PL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</a:rPr>
              <a:t>KWOTA NA OKRĘG: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256 000 PLN</a:t>
            </a:r>
          </a:p>
          <a:p>
            <a:pPr marL="0" indent="0" algn="ctr">
              <a:spcBef>
                <a:spcPts val="0"/>
              </a:spcBef>
              <a:buNone/>
            </a:pPr>
            <a:endParaRPr lang="pl-PL" sz="60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Garamond" panose="02020404030301010803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</a:rPr>
              <a:t>ŁĄCZNIE:</a:t>
            </a:r>
            <a:endParaRPr lang="pl-PL" sz="48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5 projektów</a:t>
            </a:r>
            <a:endParaRPr lang="pl-PL" sz="54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685685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424936" cy="2952328"/>
          </a:xfrm>
        </p:spPr>
        <p:txBody>
          <a:bodyPr>
            <a:normAutofit/>
          </a:bodyPr>
          <a:lstStyle/>
          <a:p>
            <a:pPr algn="ctr"/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1. Wiata dla seniora…</a:t>
            </a:r>
            <a:b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i nie tylko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1318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6 000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548680"/>
            <a:ext cx="8075240" cy="58326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Projekt ma obejmować zakup oraz montaż wiaty przystankowej.</a:t>
            </a:r>
          </a:p>
          <a:p>
            <a:pPr algn="ctr">
              <a:buNone/>
            </a:pPr>
            <a:endParaRPr lang="pl-PL" sz="32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itchFamily="18" charset="0"/>
            </a:endParaRPr>
          </a:p>
          <a:p>
            <a:pPr algn="ctr">
              <a:buNone/>
            </a:pP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Lokalizacja: ul. Stanisława Maczka/ Olimpijska</a:t>
            </a:r>
          </a:p>
          <a:p>
            <a:pPr algn="ctr">
              <a:buNone/>
            </a:pP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Przystanek autobusowy linii 780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424936" cy="3528392"/>
          </a:xfrm>
        </p:spPr>
        <p:txBody>
          <a:bodyPr>
            <a:normAutofit fontScale="90000"/>
          </a:bodyPr>
          <a:lstStyle/>
          <a:p>
            <a:pPr algn="ctr"/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2. Wymiana parkietu sali gimnastycznej w Miejskiej Szkole Podstawowej nr 9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1318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70 000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764704"/>
            <a:ext cx="8075240" cy="56166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Celem jest całkowita wymiana parkietu sali gimnastycznej. Parkiet na wskutek wieloletniego użytkowania nadaje się do jak najszybszej renowacji. 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424936" cy="3384376"/>
          </a:xfrm>
        </p:spPr>
        <p:txBody>
          <a:bodyPr>
            <a:normAutofit/>
          </a:bodyPr>
          <a:lstStyle/>
          <a:p>
            <a:pPr algn="ctr"/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3. Podłogi nowe, bezpieczne i kolorowe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1318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100 000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548680"/>
            <a:ext cx="8075240" cy="58326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Wymiana parkietów w 5 salach dla przedszkolaków Miejskiego Przedszkola nr 8</a:t>
            </a:r>
            <a:b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</a:b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w Piekarach Śląskich. Inwestycja podniesie standard i walory estetyczne przedszkola.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424936" cy="2808312"/>
          </a:xfrm>
        </p:spPr>
        <p:txBody>
          <a:bodyPr>
            <a:normAutofit fontScale="90000"/>
          </a:bodyPr>
          <a:lstStyle/>
          <a:p>
            <a:pPr algn="ctr"/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4. Lustro drogowe skrzyżowania ulic L. Okulickiego z G. </a:t>
            </a:r>
            <a:r>
              <a:rPr lang="pl-PL" sz="6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Waculika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1318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900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548680"/>
            <a:ext cx="8075240" cy="58326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Celem jest ustawienie lustra drogowego na skrzyżowaniu ulic </a:t>
            </a:r>
            <a:r>
              <a:rPr lang="pl-PL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L.Okulickiego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i </a:t>
            </a:r>
            <a:r>
              <a:rPr lang="pl-PL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G.Waculika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.  Pojazd wyjeżdżający z ulicy Okulickiego na ulicę </a:t>
            </a:r>
            <a:r>
              <a:rPr lang="pl-PL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Waculika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ma znacznie ograniczoną widoczność ze względu na zaparkowane samochody po prawej stronie pobocza.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W V EDYCJI BUDŻETU OBYWATELSKIEGO ŁĄCZNIE WPŁYNĘŁY:</a:t>
            </a:r>
            <a:endParaRPr lang="pl-PL" sz="3600" b="1" dirty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5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rPr>
              <a:t>32 PROJEKTY</a:t>
            </a:r>
            <a:endParaRPr lang="pl-PL" sz="4800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rPr>
              <a:t>z czego:</a:t>
            </a:r>
          </a:p>
          <a:p>
            <a:pPr marL="0" indent="0" algn="ctr">
              <a:buNone/>
            </a:pPr>
            <a:r>
              <a:rPr lang="pl-PL" sz="48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rPr>
              <a:t>27 projektów zostanie poddanych pod głosowanie</a:t>
            </a:r>
            <a:endParaRPr lang="pl-PL" sz="4800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dirty="0" smtClean="0"/>
          </a:p>
        </p:txBody>
      </p:sp>
    </p:spTree>
    <p:extLst>
      <p:ext uri="{BB962C8B-B14F-4D97-AF65-F5344CB8AC3E}">
        <p14:creationId xmlns="" xmlns:p14="http://schemas.microsoft.com/office/powerpoint/2010/main" val="155239829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424936" cy="3312368"/>
          </a:xfrm>
        </p:spPr>
        <p:txBody>
          <a:bodyPr>
            <a:normAutofit fontScale="90000"/>
          </a:bodyPr>
          <a:lstStyle/>
          <a:p>
            <a:pPr algn="ctr"/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5. Psim odchodom</a:t>
            </a:r>
            <a:b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i śmieciom - stop! Pojemniki i kosze na śmieci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1318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22 320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692696"/>
            <a:ext cx="8075240" cy="56886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Założenia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Projekt zakłada rozstawienie w kilku miejscach koszy z woreczkami na psie odchody oraz samych koszy na śmieci.</a:t>
            </a:r>
          </a:p>
          <a:p>
            <a:pPr algn="ctr">
              <a:buNone/>
            </a:pP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Lokalizacja: wzdłuż ulicy </a:t>
            </a:r>
            <a:r>
              <a:rPr lang="pl-PL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Waculika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, Sportowej, Maczka oraz terenu parku przy Banku PKO.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19256" cy="216024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54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pl-PL" sz="54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pl-PL" sz="5400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pl-PL" sz="54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pl-PL" sz="44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  <a:t>OKRĘG:</a:t>
            </a:r>
            <a:r>
              <a:rPr lang="pl-PL" sz="49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  <a:t/>
            </a:r>
            <a:br>
              <a:rPr lang="pl-PL" sz="49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</a:br>
            <a:r>
              <a:rPr lang="pl-PL" sz="59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OSIEDLE WIECZORKA, OSIEDLE WSCHÓD</a:t>
            </a:r>
            <a:endParaRPr lang="pl-PL" sz="5900" b="1" dirty="0">
              <a:solidFill>
                <a:schemeClr val="accent3">
                  <a:lumMod val="60000"/>
                  <a:lumOff val="40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3284984"/>
            <a:ext cx="8352928" cy="288032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l-PL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</a:rPr>
              <a:t>KWOTA NA OKRĘG: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288 000 PLN</a:t>
            </a:r>
          </a:p>
          <a:p>
            <a:pPr marL="0" indent="0" algn="ctr">
              <a:spcBef>
                <a:spcPts val="0"/>
              </a:spcBef>
              <a:buNone/>
            </a:pPr>
            <a:endParaRPr lang="pl-PL" sz="60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Garamond" panose="02020404030301010803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</a:rPr>
              <a:t>ŁĄCZNIE ZŁOŻONO:</a:t>
            </a:r>
            <a:endParaRPr lang="pl-PL" sz="48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1 projekt</a:t>
            </a:r>
            <a:endParaRPr lang="pl-PL" sz="54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685685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424936" cy="3312368"/>
          </a:xfrm>
        </p:spPr>
        <p:txBody>
          <a:bodyPr>
            <a:normAutofit fontScale="90000"/>
          </a:bodyPr>
          <a:lstStyle/>
          <a:p>
            <a:pPr algn="ctr"/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1. Budowa parkingów na Osiedlu Wieczorka (Nowe Osiedle)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1318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180 000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692696"/>
            <a:ext cx="8075240" cy="56886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Założenia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Budowa parkingów dla samochodów osobowych przy ulicy </a:t>
            </a:r>
            <a:r>
              <a:rPr lang="pl-PL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Roczkowskiego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, </a:t>
            </a:r>
            <a:r>
              <a:rPr lang="pl-PL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Alojzjanów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i </a:t>
            </a:r>
            <a:r>
              <a:rPr lang="pl-PL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Szpetyckiego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.</a:t>
            </a:r>
          </a:p>
          <a:p>
            <a:pPr algn="ctr">
              <a:buNone/>
            </a:pP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Łączna liczba miejsc postojowych: 80.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19256" cy="2088232"/>
          </a:xfrm>
        </p:spPr>
        <p:txBody>
          <a:bodyPr>
            <a:normAutofit fontScale="90000"/>
          </a:bodyPr>
          <a:lstStyle/>
          <a:p>
            <a:pPr algn="ctr"/>
            <a:r>
              <a:rPr lang="pl-PL" sz="54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pl-PL" sz="54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pl-PL" sz="5400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pl-PL" sz="54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pl-PL" sz="44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  <a:t>OKRĘG:</a:t>
            </a:r>
            <a:r>
              <a:rPr lang="pl-PL" sz="49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  <a:t/>
            </a:r>
            <a:br>
              <a:rPr lang="pl-PL" sz="49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</a:br>
            <a:r>
              <a:rPr lang="pl-PL" sz="59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PIEKARY</a:t>
            </a:r>
            <a:endParaRPr lang="pl-PL" sz="5900" b="1" dirty="0">
              <a:solidFill>
                <a:schemeClr val="accent3">
                  <a:lumMod val="60000"/>
                  <a:lumOff val="40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2924944"/>
            <a:ext cx="8352928" cy="3024336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l-PL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</a:rPr>
              <a:t>KWOTA NA OKRĘG: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350 000 PLN</a:t>
            </a:r>
          </a:p>
          <a:p>
            <a:pPr marL="0" indent="0" algn="ctr">
              <a:spcBef>
                <a:spcPts val="0"/>
              </a:spcBef>
              <a:buNone/>
            </a:pPr>
            <a:endParaRPr lang="pl-PL" sz="60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Garamond" panose="02020404030301010803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</a:rPr>
              <a:t>ŁĄCZNIE ZŁOŻONO:</a:t>
            </a:r>
            <a:endParaRPr lang="pl-PL" sz="48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3 projekty</a:t>
            </a:r>
            <a:endParaRPr lang="pl-PL" sz="54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685685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424936" cy="3240360"/>
          </a:xfrm>
        </p:spPr>
        <p:txBody>
          <a:bodyPr>
            <a:normAutofit/>
          </a:bodyPr>
          <a:lstStyle/>
          <a:p>
            <a:pPr algn="ctr"/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1. Plac zabaw oraz bieżnia lekkoatletyczna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448272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344 000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404664"/>
            <a:ext cx="8075240" cy="525658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Celem projektu jest rozbudowa infrastruktury sportowo-rekreacyjnej przy Miejskiej Szkole Podstawowej nr 2 (obecne Miejskie Gimnazjum nr 2). Działy do wykonania:                                       1. Rozbudowa placu zabaw dla dzieci</a:t>
            </a:r>
            <a:b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</a:b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i młodzieży.</a:t>
            </a:r>
          </a:p>
          <a:p>
            <a:pPr algn="ctr">
              <a:buNone/>
            </a:pP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2. Budowa bieżni lekkoatletycznej na której będą</a:t>
            </a:r>
            <a:b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</a:b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3 tory po 110 metrów.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424936" cy="2952328"/>
          </a:xfrm>
        </p:spPr>
        <p:txBody>
          <a:bodyPr>
            <a:normAutofit fontScale="90000"/>
          </a:bodyPr>
          <a:lstStyle/>
          <a:p>
            <a:pPr algn="ctr"/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2</a:t>
            </a:r>
            <a:r>
              <a:rPr lang="pl-PL" sz="8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. Budowa placu zabaw 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3168352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250 000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404664"/>
            <a:ext cx="8075240" cy="525658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Budowa placu zabaw przy ulicy Bytomskiej 207</a:t>
            </a:r>
            <a:b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</a:b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w Piekarach Śląskich. Pozwoli to na zapełnienie luki</a:t>
            </a:r>
            <a:b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</a:b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w zakresie dostępności placów zabaw w tym rejonie miasta. Plac zabaw byłby wyposażony m.in. w:</a:t>
            </a:r>
          </a:p>
          <a:p>
            <a:pPr algn="ctr">
              <a:buFontTx/>
              <a:buChar char="-"/>
            </a:pP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huśtawki;</a:t>
            </a:r>
          </a:p>
          <a:p>
            <a:pPr algn="ctr">
              <a:buFontTx/>
              <a:buChar char="-"/>
            </a:pP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piaskownicę;</a:t>
            </a:r>
          </a:p>
          <a:p>
            <a:pPr algn="ctr">
              <a:buFontTx/>
              <a:buChar char="-"/>
            </a:pP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ławki,</a:t>
            </a:r>
          </a:p>
          <a:p>
            <a:pPr algn="ctr">
              <a:buFontTx/>
              <a:buChar char="-"/>
            </a:pP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urządzenie wielofunkcyjne zawierające co najmniej 2 wieże,</a:t>
            </a:r>
          </a:p>
          <a:p>
            <a:pPr algn="ctr">
              <a:buFontTx/>
              <a:buChar char="-"/>
            </a:pP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2 zjeżdżalnie,</a:t>
            </a:r>
          </a:p>
          <a:p>
            <a:pPr algn="ctr">
              <a:buFontTx/>
              <a:buChar char="-"/>
            </a:pP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mostek linowy lub łukowy,</a:t>
            </a:r>
          </a:p>
          <a:p>
            <a:pPr algn="ctr">
              <a:buFontTx/>
              <a:buChar char="-"/>
            </a:pP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ściankę wspinaczkową, drabinkę</a:t>
            </a:r>
          </a:p>
          <a:p>
            <a:pPr algn="ctr">
              <a:buFontTx/>
              <a:buChar char="-"/>
            </a:pP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kosze na śmieci.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6673"/>
            <a:ext cx="8229600" cy="54726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rPr>
              <a:t>5</a:t>
            </a:r>
            <a:r>
              <a:rPr lang="pl-PL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rPr>
              <a:t> projektów zostało odrzuconych</a:t>
            </a:r>
            <a:endParaRPr lang="pl-PL" sz="3600" b="1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l-PL" sz="3600" b="1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rPr>
              <a:t>3 projekty </a:t>
            </a:r>
            <a:r>
              <a:rPr lang="pl-PL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– jako niemożliwe do realizacji przez merytoryczne Wydziały Urzędu Miasta w Piekarach Śląskich</a:t>
            </a:r>
          </a:p>
          <a:p>
            <a:pPr marL="0" indent="0" algn="ctr">
              <a:buNone/>
            </a:pPr>
            <a:endParaRPr lang="pl-PL" b="1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rPr>
              <a:t>2 projekty </a:t>
            </a:r>
            <a:r>
              <a:rPr lang="pl-PL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– zostały wycofane przez pomysłodawców</a:t>
            </a:r>
            <a:endParaRPr lang="pl-PL" sz="4000" dirty="0">
              <a:solidFill>
                <a:schemeClr val="accent3">
                  <a:lumMod val="60000"/>
                  <a:lumOff val="40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dirty="0" smtClean="0"/>
          </a:p>
        </p:txBody>
      </p:sp>
    </p:spTree>
    <p:extLst>
      <p:ext uri="{BB962C8B-B14F-4D97-AF65-F5344CB8AC3E}">
        <p14:creationId xmlns="" xmlns:p14="http://schemas.microsoft.com/office/powerpoint/2010/main" val="155239829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424936" cy="3960440"/>
          </a:xfrm>
        </p:spPr>
        <p:txBody>
          <a:bodyPr>
            <a:normAutofit/>
          </a:bodyPr>
          <a:lstStyle/>
          <a:p>
            <a:pPr algn="ctr"/>
            <a:r>
              <a:rPr lang="pl-PL" sz="5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3</a:t>
            </a:r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. Piekarski ogród spotkań "Zielona Przystań"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95232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33 750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404664"/>
            <a:ext cx="8075240" cy="52565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Stworzenie miejsca, w którym będzie można spędzić czas ze znajomymi, zagrać w szachy lub inne gry, wypożyczyć sprzęt MDK2, jak</a:t>
            </a:r>
            <a:b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</a:b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i wypocząć. Obiekt będzie ogólnodostępny dla wszystkich mieszkańców.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19256" cy="201622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54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pl-PL" sz="54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pl-PL" sz="5400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pl-PL" sz="54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pl-PL" sz="44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  <a:t>OKRĘG:</a:t>
            </a:r>
            <a:r>
              <a:rPr lang="pl-PL" sz="49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  <a:t/>
            </a:r>
            <a:br>
              <a:rPr lang="pl-PL" sz="49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</a:br>
            <a:r>
              <a:rPr lang="pl-PL" sz="59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SZARLEJ</a:t>
            </a:r>
            <a:endParaRPr lang="pl-PL" sz="5900" b="1" dirty="0">
              <a:solidFill>
                <a:schemeClr val="accent3">
                  <a:lumMod val="60000"/>
                  <a:lumOff val="40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3068960"/>
            <a:ext cx="8352928" cy="3096344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l-PL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</a:rPr>
              <a:t>KWOTA NA OKRĘG: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216 000 PLN</a:t>
            </a:r>
          </a:p>
          <a:p>
            <a:pPr marL="0" indent="0" algn="ctr">
              <a:spcBef>
                <a:spcPts val="0"/>
              </a:spcBef>
              <a:buNone/>
            </a:pPr>
            <a:endParaRPr lang="pl-PL" sz="60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Garamond" panose="02020404030301010803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</a:rPr>
              <a:t>ŁĄCZNIE:</a:t>
            </a:r>
            <a:endParaRPr lang="pl-PL" sz="48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4 projekty</a:t>
            </a:r>
            <a:endParaRPr lang="pl-PL" sz="54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685685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424936" cy="3240360"/>
          </a:xfrm>
        </p:spPr>
        <p:txBody>
          <a:bodyPr>
            <a:normAutofit/>
          </a:bodyPr>
          <a:lstStyle/>
          <a:p>
            <a:pPr algn="ctr"/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1. Remont parkingu na działce 2299/182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448272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90 000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908720"/>
            <a:ext cx="8075240" cy="47525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Wykonanie remontu parkingu oraz miejsc postojowych przy ulicy Sowińskiego nr 5 (Działka nr 2299/182).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424936" cy="360040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5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2. Wyposażenie Biblioteki Centralnej Miejskiej Biblioteki Publicznej</a:t>
            </a:r>
            <a:br>
              <a:rPr lang="pl-PL" sz="5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5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w Piekarach Śląskich 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59228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216 000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404664"/>
            <a:ext cx="8075240" cy="52565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Jest wyposażenie Biblioteki w nowe regały, </a:t>
            </a:r>
            <a:r>
              <a:rPr lang="pl-PL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wrzutnię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do całodobowego oddawania książek oraz znaczące wzbogacenie zbiorów książek</a:t>
            </a:r>
            <a:b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</a:b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i </a:t>
            </a:r>
            <a:r>
              <a:rPr lang="pl-PL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audiobooków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424936" cy="3240360"/>
          </a:xfrm>
        </p:spPr>
        <p:txBody>
          <a:bodyPr>
            <a:normAutofit/>
          </a:bodyPr>
          <a:lstStyle/>
          <a:p>
            <a:pPr algn="ctr"/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3. Parking oraz rekreacja na Osiedlu Sowińskiego 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448272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216 000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404664"/>
            <a:ext cx="8075240" cy="525658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Projekt obejmuje:</a:t>
            </a:r>
          </a:p>
          <a:p>
            <a:pPr algn="ctr">
              <a:buNone/>
            </a:pP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1. Budowę parkingu przy skrzyżowaniu ulicy Szpitalnej i Sowińskiego (działka nr 2301/182).</a:t>
            </a:r>
          </a:p>
          <a:p>
            <a:pPr algn="ctr">
              <a:buNone/>
            </a:pP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2. Rozbudowę "strefy rekreacji" na Osiedlu Sowińskiego, poprzez zamontowanie dodatkowych urządzeń rekreacyjno -sportowych.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424936" cy="3240360"/>
          </a:xfrm>
        </p:spPr>
        <p:txBody>
          <a:bodyPr>
            <a:normAutofit/>
          </a:bodyPr>
          <a:lstStyle/>
          <a:p>
            <a:pPr algn="ctr"/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4. Czytelnia na ławce</a:t>
            </a:r>
            <a:b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w parku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2304256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20 000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rPr>
              <a:t>1 projekt ponadlokalny (dla okręgów Piekary Śląskie oraz Brzozowice)</a:t>
            </a:r>
          </a:p>
          <a:p>
            <a:pPr marL="0" indent="0" algn="ctr">
              <a:buNone/>
            </a:pPr>
            <a: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Rozwój sportów wodnych</a:t>
            </a:r>
          </a:p>
          <a:p>
            <a:pPr marL="0" indent="0" algn="ctr">
              <a:buNone/>
            </a:pPr>
            <a:endParaRPr lang="pl-PL" sz="48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6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19 100 PLN</a:t>
            </a:r>
          </a:p>
          <a:p>
            <a:pPr marL="0" indent="0" algn="ctr">
              <a:buNone/>
            </a:pPr>
            <a:endParaRPr lang="pl-PL" sz="48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dirty="0" smtClean="0"/>
          </a:p>
        </p:txBody>
      </p:sp>
    </p:spTree>
    <p:extLst>
      <p:ext uri="{BB962C8B-B14F-4D97-AF65-F5344CB8AC3E}">
        <p14:creationId xmlns="" xmlns:p14="http://schemas.microsoft.com/office/powerpoint/2010/main" val="155239829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404664"/>
            <a:ext cx="8075240" cy="525658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Projekt obejmuje: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Przeźroczyste boksy z pleksi umiejscowione na terenie parku. Na miejscu będzie można skorzystać z ogólnodostępnej prasy, książek oraz bajek dla dzieci. Celem projektu jest możliwość odpoczynku przy jednoczesnym przeglądzie prasy lub lektur dla dzieci i osób starszych.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19256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pl-PL" sz="54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pl-PL" sz="54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pl-PL" sz="5400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pl-PL" sz="54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pl-PL" sz="44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  <a:t>OKRĘG:</a:t>
            </a:r>
            <a:r>
              <a:rPr lang="pl-PL" sz="49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  <a:t/>
            </a:r>
            <a:br>
              <a:rPr lang="pl-PL" sz="49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</a:br>
            <a:r>
              <a:rPr lang="pl-PL" sz="59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DĄBRÓWKA WIELKA</a:t>
            </a:r>
            <a:endParaRPr lang="pl-PL" sz="5900" b="1" dirty="0">
              <a:solidFill>
                <a:schemeClr val="accent3">
                  <a:lumMod val="60000"/>
                  <a:lumOff val="40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3068960"/>
            <a:ext cx="8352928" cy="288032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l-PL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</a:rPr>
              <a:t>KWOTA NA OKRĘG: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164 000 PLN</a:t>
            </a:r>
          </a:p>
          <a:p>
            <a:pPr marL="0" indent="0" algn="ctr">
              <a:spcBef>
                <a:spcPts val="0"/>
              </a:spcBef>
              <a:buNone/>
            </a:pPr>
            <a:endParaRPr lang="pl-PL" sz="60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Garamond" panose="02020404030301010803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</a:rPr>
              <a:t>ŁĄCZNIE:</a:t>
            </a:r>
            <a:endParaRPr lang="pl-PL" sz="48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5 projektów</a:t>
            </a:r>
            <a:endParaRPr lang="pl-PL" sz="54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685685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424936" cy="3528392"/>
          </a:xfrm>
        </p:spPr>
        <p:txBody>
          <a:bodyPr>
            <a:normAutofit/>
          </a:bodyPr>
          <a:lstStyle/>
          <a:p>
            <a:pPr algn="ctr"/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1</a:t>
            </a:r>
            <a:r>
              <a:rPr lang="pl-PL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. </a:t>
            </a: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Ochrona ludności i mienia dzielnicy Dąbrówka Wielka</a:t>
            </a:r>
            <a:b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i Miasta Piekary Śląskie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2304256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70 950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764704"/>
            <a:ext cx="8075240" cy="48965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Cele projektu jest: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Wyposażenie jednostki OSP Dąbrówka Wielka w sprzęt służący do ratowania życia i mienia</a:t>
            </a:r>
            <a:b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</a:b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w wyniku klęsk żywiołowych.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424936" cy="2664296"/>
          </a:xfrm>
        </p:spPr>
        <p:txBody>
          <a:bodyPr>
            <a:normAutofit/>
          </a:bodyPr>
          <a:lstStyle/>
          <a:p>
            <a:pPr algn="ctr"/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2. Historia w plenerze 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2304256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164 000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620688"/>
            <a:ext cx="8075240" cy="50405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Zagospodarowanie terenu przy schronie</a:t>
            </a:r>
            <a:b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</a:b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w Dąbrówce </a:t>
            </a:r>
            <a:r>
              <a:rPr lang="pl-PL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Wielkiem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z przeznaczeniem dla zwiedzających: mieszkańców, turystów</a:t>
            </a:r>
            <a:b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</a:b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i pielgrzymów przybywających do Piekar Śląskich.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424936" cy="3240360"/>
          </a:xfrm>
        </p:spPr>
        <p:txBody>
          <a:bodyPr>
            <a:normAutofit/>
          </a:bodyPr>
          <a:lstStyle/>
          <a:p>
            <a:pPr algn="ctr"/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3. Multimedia dla dzielnicy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2304256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9 000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404664"/>
            <a:ext cx="8075240" cy="52565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Priorytetem jest zakup ekranu, projektora oraz sprzętu nagłaśniającego z którego będą korzystać wszyscy mieszkańcy dzielnicy. Sprzęt znajdować się będzie w Dzielnicowym Domu Kultury w Dąbrówce Wielkiej.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424936" cy="360040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4. Poprawa infrastruktury sportowej na obiekcie sportowym </a:t>
            </a:r>
            <a:r>
              <a:rPr lang="pl-PL" sz="49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MOSiR</a:t>
            </a:r>
            <a:r>
              <a:rPr lang="pl-PL" sz="4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przy ul. Szymanowskiego 2b w Piekarach Śląskich 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2304256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144 000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404664"/>
            <a:ext cx="8075240" cy="52565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Zamiarem jest rozbudowanie projektowanej siłowni zewnętrznej, doposażenie projektowanego placu zabaw, montaż ławek</a:t>
            </a:r>
            <a:b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</a:b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i stołów do gier, jak również montaż sauny.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548680"/>
            <a:ext cx="8075240" cy="58326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Projekt obejmuje: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Zakup sprzętu - kajaków wraz z przyczepą do ich przewozu, kapoków, wioseł, łódki wiosłowej. Celem działania jest rozwój sportów wodnych.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424936" cy="3240360"/>
          </a:xfrm>
        </p:spPr>
        <p:txBody>
          <a:bodyPr>
            <a:normAutofit/>
          </a:bodyPr>
          <a:lstStyle/>
          <a:p>
            <a:pPr algn="ctr"/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5. Przebudowa boiska "SZKOLNEGO"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2304256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164 000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404664"/>
            <a:ext cx="8075240" cy="52565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Celem jest przebudowa i odnowienie boiska szkolnego przy Zespole Szkolno -Przedszkolnym nr 2 w Dąbrówce Wielkiej. Przebudowa ma polegać m.in. na montażu </a:t>
            </a:r>
            <a:r>
              <a:rPr lang="pl-PL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piłkochwytów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wokół boiska, zakupie dwóch bramek oraz wykonaniu ogrodzenia.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19256" cy="201622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54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pl-PL" sz="54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pl-PL" sz="5400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pl-PL" sz="54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pl-PL" sz="44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  <a:t>OKRĘG:</a:t>
            </a:r>
            <a:r>
              <a:rPr lang="pl-PL" sz="49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  <a:t/>
            </a:r>
            <a:br>
              <a:rPr lang="pl-PL" sz="49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</a:br>
            <a:r>
              <a:rPr lang="pl-PL" sz="59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BRZEZINY ŚLĄSKIE</a:t>
            </a:r>
            <a:endParaRPr lang="pl-PL" sz="5900" b="1" dirty="0">
              <a:solidFill>
                <a:schemeClr val="accent3">
                  <a:lumMod val="60000"/>
                  <a:lumOff val="40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2996952"/>
            <a:ext cx="8352928" cy="295232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l-PL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</a:rPr>
              <a:t>KWOTA NA OKRĘG: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177 000 PLN</a:t>
            </a:r>
          </a:p>
          <a:p>
            <a:pPr marL="0" indent="0" algn="ctr">
              <a:spcBef>
                <a:spcPts val="0"/>
              </a:spcBef>
              <a:buNone/>
            </a:pPr>
            <a:endParaRPr lang="pl-PL" sz="60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Garamond" panose="02020404030301010803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</a:rPr>
              <a:t>ŁĄCZNIE:</a:t>
            </a:r>
            <a:endParaRPr lang="pl-PL" sz="48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3 projekty</a:t>
            </a:r>
            <a:endParaRPr lang="pl-PL" sz="54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685685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424936" cy="3240360"/>
          </a:xfrm>
        </p:spPr>
        <p:txBody>
          <a:bodyPr>
            <a:normAutofit/>
          </a:bodyPr>
          <a:lstStyle/>
          <a:p>
            <a:pPr algn="ctr"/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1. "Z deszczu pod dach" - wiata przystankowa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2304256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6 000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052736"/>
            <a:ext cx="8075240" cy="46085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Projekt ma obejmować zakup oraz montaż wiaty przystankowej.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424936" cy="3240360"/>
          </a:xfrm>
        </p:spPr>
        <p:txBody>
          <a:bodyPr>
            <a:normAutofit/>
          </a:bodyPr>
          <a:lstStyle/>
          <a:p>
            <a:pPr algn="ctr"/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2. Dziadki Dzieciom - Plac Zabaw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2304256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165 000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836712"/>
            <a:ext cx="8075240" cy="4824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Projekt zakłada budowę placu zbaw oraz montaż 4-5 sztuk ławek dla opiekunów dzieci.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424936" cy="3744416"/>
          </a:xfrm>
        </p:spPr>
        <p:txBody>
          <a:bodyPr>
            <a:normAutofit fontScale="90000"/>
          </a:bodyPr>
          <a:lstStyle/>
          <a:p>
            <a:pPr algn="ctr"/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3. Nowoczesne łazienki</a:t>
            </a:r>
            <a:b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w Miejskiej Szkole Podstawowej nr 15</a:t>
            </a:r>
            <a:b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w Piekarach Śląskich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2304256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170 000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404664"/>
            <a:ext cx="8075240" cy="52565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Projekt ma na celu generalny remont łazienek szkolnych. Wszystkie stare elementy zostaną usunięte. Remont obejmuje ściany, podłogi, sufity, drzwi, instalacje elektryczne, hydrauliczne i wentylacyjne oraz urządzenia</a:t>
            </a:r>
            <a:b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</a:b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i akcesoria sanitarne.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19256" cy="216024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54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pl-PL" sz="54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pl-PL" sz="5400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pl-PL" sz="54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pl-PL" sz="44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  <a:t>OKRĘG:</a:t>
            </a:r>
            <a:r>
              <a:rPr lang="pl-PL" sz="49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  <a:t/>
            </a:r>
            <a:br>
              <a:rPr lang="pl-PL" sz="49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</a:br>
            <a:r>
              <a:rPr lang="pl-PL" sz="59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KAMIEŃ I OSIEDLE POWSTAŃCÓW</a:t>
            </a:r>
            <a:endParaRPr lang="pl-PL" sz="5900" b="1" dirty="0">
              <a:solidFill>
                <a:schemeClr val="accent3">
                  <a:lumMod val="60000"/>
                  <a:lumOff val="40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2996952"/>
            <a:ext cx="8352928" cy="295232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l-PL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</a:rPr>
              <a:t>KWOTA NA OKRĘG: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284 000 PLN</a:t>
            </a:r>
          </a:p>
          <a:p>
            <a:pPr marL="0" indent="0" algn="ctr">
              <a:spcBef>
                <a:spcPts val="0"/>
              </a:spcBef>
              <a:buNone/>
            </a:pPr>
            <a:endParaRPr lang="pl-PL" sz="60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Garamond" panose="02020404030301010803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</a:rPr>
              <a:t>ŁĄCZNIE:</a:t>
            </a:r>
            <a:endParaRPr lang="pl-PL" sz="48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3 projekty</a:t>
            </a:r>
            <a:endParaRPr lang="pl-PL" sz="54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685685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19256" cy="144016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54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pl-PL" sz="54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pl-PL" sz="5400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pl-PL" sz="54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pl-PL" sz="44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  <a:t>OKRĘG:</a:t>
            </a:r>
            <a:r>
              <a:rPr lang="pl-PL" sz="49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  <a:t/>
            </a:r>
            <a:br>
              <a:rPr lang="pl-PL" sz="4900" b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Garamond" panose="02020404030301010803" pitchFamily="18" charset="0"/>
              </a:rPr>
            </a:br>
            <a:r>
              <a:rPr lang="pl-PL" sz="59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KOZŁOWA GÓRA</a:t>
            </a:r>
            <a:endParaRPr lang="pl-PL" sz="5900" b="1" dirty="0">
              <a:solidFill>
                <a:schemeClr val="accent3">
                  <a:lumMod val="60000"/>
                  <a:lumOff val="40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2492896"/>
            <a:ext cx="8352928" cy="345638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l-PL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</a:rPr>
              <a:t>KWOTA NA OKRĘG: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137 000 PLN</a:t>
            </a:r>
          </a:p>
          <a:p>
            <a:pPr marL="0" indent="0" algn="ctr">
              <a:spcBef>
                <a:spcPts val="0"/>
              </a:spcBef>
              <a:buNone/>
            </a:pPr>
            <a:endParaRPr lang="pl-PL" sz="60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Garamond" panose="02020404030301010803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</a:rPr>
              <a:t>ŁĄCZNIE:</a:t>
            </a:r>
            <a:endParaRPr lang="pl-PL" sz="48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2 projekty</a:t>
            </a:r>
            <a:endParaRPr lang="pl-PL" sz="54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685685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424936" cy="3384376"/>
          </a:xfrm>
        </p:spPr>
        <p:txBody>
          <a:bodyPr>
            <a:normAutofit fontScale="90000"/>
          </a:bodyPr>
          <a:lstStyle/>
          <a:p>
            <a:pPr algn="ctr"/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1. Aleja Spacerowa - modernizacja terenu pomiędzy szkołą, przedszkolem i żłobkiem 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95232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284 000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404664"/>
            <a:ext cx="8075240" cy="525658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Projekt zakłada:</a:t>
            </a:r>
          </a:p>
          <a:p>
            <a:pPr algn="ctr">
              <a:buFont typeface="Arial" pitchFamily="34" charset="0"/>
              <a:buChar char="•"/>
            </a:pP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odnowienie utwardzenia terenu i chodnika od Żłobka Miejskiego do transformatora;</a:t>
            </a:r>
          </a:p>
          <a:p>
            <a:pPr algn="ctr">
              <a:buFont typeface="Arial" pitchFamily="34" charset="0"/>
              <a:buChar char="•"/>
            </a:pP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wbudowanie ławek, stojaków na rowery oraz koszy na śmieci. </a:t>
            </a:r>
          </a:p>
          <a:p>
            <a:pPr algn="ctr">
              <a:buNone/>
            </a:pP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Lokalizacja: działki oznaczone numerem 4047/203, 4637/173 oraz teren Miejskiej Szkoły Podstawowej nr 13.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980728"/>
            <a:ext cx="8424936" cy="360040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2. Remont drogi Biskupa </a:t>
            </a:r>
            <a:r>
              <a:rPr lang="pl-PL" sz="6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Nankera</a:t>
            </a:r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od Kościoła do Osiedla Powstańców Śląskich 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1318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120 000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692696"/>
            <a:ext cx="8075240" cy="56886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Celem jest wymiana spękanej i zużytej nawierzchni asfaltowej na Ulicy Biskupa </a:t>
            </a:r>
            <a:r>
              <a:rPr lang="pl-PL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Nankera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w Piekarach </a:t>
            </a:r>
            <a:r>
              <a:rPr lang="pl-PL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Sląskich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424936" cy="3312368"/>
          </a:xfrm>
        </p:spPr>
        <p:txBody>
          <a:bodyPr>
            <a:normAutofit fontScale="90000"/>
          </a:bodyPr>
          <a:lstStyle/>
          <a:p>
            <a:pPr algn="ctr"/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3. Bieżnia lekkoatletyczna przy boisku </a:t>
            </a:r>
            <a:r>
              <a:rPr lang="pl-PL" sz="6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MOSiR</a:t>
            </a:r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Andaluzja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1318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284 000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692696"/>
            <a:ext cx="8075240" cy="56886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Cel projektu: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Wykonanie  bieżni lekkoatletycznej przy boisku trawiastym (Andaluzja) </a:t>
            </a:r>
            <a:r>
              <a:rPr lang="pl-PL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MOSiR</a:t>
            </a: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/>
            </a:r>
            <a:b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</a:br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w Piekarach Śląskich przy ulicy Marii Skłodowskiej-Curie 49.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692696"/>
            <a:ext cx="8075240" cy="56886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endParaRPr lang="pl-PL" sz="4000" b="1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  <a:p>
            <a:pPr marL="0" indent="0" algn="ctr">
              <a:buNone/>
            </a:pPr>
            <a:r>
              <a:rPr lang="pl-PL" sz="5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GŁOSOWANIE MIESZKAŃCÓW</a:t>
            </a:r>
          </a:p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pl-PL" sz="32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332656"/>
            <a:ext cx="8075240" cy="5616624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pl-PL" sz="46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buNone/>
            </a:pPr>
            <a:r>
              <a:rPr lang="pl-PL" sz="5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Głosowanie:</a:t>
            </a:r>
            <a:endParaRPr lang="pl-PL" sz="57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itchFamily="18" charset="0"/>
            </a:endParaRPr>
          </a:p>
          <a:p>
            <a:pPr>
              <a:buNone/>
            </a:pPr>
            <a:endParaRPr lang="pl-PL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pl-PL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Głosowanie internetowe mieszkańców za pomocą wypełnionej elektronicznie karty do głosowania dostępnej na stronie internetowej </a:t>
            </a:r>
            <a:r>
              <a:rPr lang="pl-PL" sz="40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  <a:hlinkClick r:id="rId2"/>
              </a:rPr>
              <a:t>www.obywatelski.piekary.pl</a:t>
            </a:r>
            <a:r>
              <a:rPr lang="pl-PL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 odbywa się: od 25 maja do 10 czerwca 2018 roku.</a:t>
            </a:r>
          </a:p>
          <a:p>
            <a:pPr marL="742950" indent="-742950">
              <a:buFont typeface="+mj-lt"/>
              <a:buAutoNum type="arabicPeriod"/>
            </a:pPr>
            <a:r>
              <a:rPr lang="pl-PL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Głosowanie w sposób tradycyjny poprzez złożenie wypełnionej karty do głosowaniu w punktach głosowania odbywa się: od 25 maja do 5 czerwca 2018 roku.</a:t>
            </a:r>
          </a:p>
          <a:p>
            <a:pPr marL="742950" indent="-742950">
              <a:buFont typeface="+mj-lt"/>
              <a:buAutoNum type="arabicPeriod"/>
            </a:pPr>
            <a:r>
              <a:rPr lang="pl-PL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Głosowanie w Punkcie Głosowania Internetowego odbywa się: od 25 maja do 8 czerwca 2018 roku.</a:t>
            </a:r>
            <a:endParaRPr lang="pl-PL" sz="4000" dirty="0">
              <a:solidFill>
                <a:schemeClr val="tx1">
                  <a:lumMod val="65000"/>
                  <a:lumOff val="35000"/>
                </a:schemeClr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>
          <a:xfrm>
            <a:off x="827584" y="1052736"/>
            <a:ext cx="7700392" cy="1872208"/>
          </a:xfrm>
        </p:spPr>
        <p:txBody>
          <a:bodyPr>
            <a:normAutofit/>
          </a:bodyPr>
          <a:lstStyle/>
          <a:p>
            <a:pPr algn="ctr"/>
            <a:r>
              <a:rPr lang="pl-PL" sz="8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Dziękuję !</a:t>
            </a:r>
            <a:endParaRPr lang="pl-PL" sz="8000" b="1" dirty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4149080"/>
            <a:ext cx="5555919" cy="16561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050" name="Picture 2" descr="C:\Users\agrzona\Desktop\Pulpit\oferta tereny\piekary_Herb-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005064"/>
            <a:ext cx="1878732" cy="203060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20766043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424936" cy="345638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1. III etap zagospodarowania parku </a:t>
            </a:r>
            <a:r>
              <a:rPr lang="pl-PL" sz="6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Donnersmarcków</a:t>
            </a:r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/>
            </a:r>
            <a:b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w Kozłowej Górze 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1318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137 000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548680"/>
            <a:ext cx="8075240" cy="58326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40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l-PL" sz="3200" dirty="0" smtClean="0"/>
              <a:t>	</a:t>
            </a:r>
            <a:r>
              <a:rPr lang="pl-PL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Projekt obejmuje:</a:t>
            </a:r>
          </a:p>
          <a:p>
            <a:pPr algn="ctr">
              <a:buNone/>
            </a:pPr>
            <a:endParaRPr lang="pl-PL" sz="3200" b="1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  <a:p>
            <a:pPr algn="ctr"/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Wykonanie projektu budowlanego;</a:t>
            </a:r>
          </a:p>
          <a:p>
            <a:pPr algn="ctr"/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Zakup i montaż szachów parkowych;</a:t>
            </a:r>
          </a:p>
          <a:p>
            <a:pPr algn="ctr"/>
            <a:r>
              <a:rPr lang="pl-PL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itchFamily="18" charset="0"/>
              </a:rPr>
              <a:t>Budowę systemu ścieżek i boisko do siatkówki plażowej.</a:t>
            </a:r>
          </a:p>
        </p:txBody>
      </p:sp>
    </p:spTree>
    <p:extLst>
      <p:ext uri="{BB962C8B-B14F-4D97-AF65-F5344CB8AC3E}">
        <p14:creationId xmlns="" xmlns:p14="http://schemas.microsoft.com/office/powerpoint/2010/main" val="19635673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424936" cy="345638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2. Zwiększenie bezpieczeństwa na drogach komunikacyjnych</a:t>
            </a:r>
            <a:b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pl-PL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w Kozłowej Górze</a:t>
            </a:r>
            <a:r>
              <a:rPr lang="pl-PL" sz="4400" dirty="0" smtClean="0"/>
              <a:t/>
            </a:r>
            <a:br>
              <a:rPr lang="pl-PL" sz="4400" dirty="0" smtClean="0"/>
            </a:br>
            <a:endParaRPr lang="pl-PL" sz="48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1318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pl-PL" sz="4400" dirty="0" smtClean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Koszt całkowity projektu:</a:t>
            </a:r>
          </a:p>
          <a:p>
            <a:pPr marL="0" indent="0" algn="ctr">
              <a:buNone/>
            </a:pPr>
            <a:r>
              <a:rPr lang="pl-PL" sz="6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1 800 PLN</a:t>
            </a:r>
          </a:p>
        </p:txBody>
      </p:sp>
    </p:spTree>
    <p:extLst>
      <p:ext uri="{BB962C8B-B14F-4D97-AF65-F5344CB8AC3E}">
        <p14:creationId xmlns="" xmlns:p14="http://schemas.microsoft.com/office/powerpoint/2010/main" val="7680222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zentacja Dąbrówka Wielka + Brzeziny Śląskie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Dąbrówka Wielka + Brzeziny Śląskie</Template>
  <TotalTime>1568</TotalTime>
  <Words>742</Words>
  <Application>Microsoft Office PowerPoint</Application>
  <PresentationFormat>Pokaz na ekranie (4:3)</PresentationFormat>
  <Paragraphs>311</Paragraphs>
  <Slides>68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68</vt:i4>
      </vt:variant>
    </vt:vector>
  </HeadingPairs>
  <TitlesOfParts>
    <vt:vector size="69" baseType="lpstr">
      <vt:lpstr>Prezentacja Dąbrówka Wielka + Brzeziny Śląskie</vt:lpstr>
      <vt:lpstr>PREZENTACJA PROJEKTÓW </vt:lpstr>
      <vt:lpstr>Slajd 2</vt:lpstr>
      <vt:lpstr>Slajd 3</vt:lpstr>
      <vt:lpstr>Slajd 4</vt:lpstr>
      <vt:lpstr>Slajd 5</vt:lpstr>
      <vt:lpstr>  OKRĘG: KOZŁOWA GÓRA</vt:lpstr>
      <vt:lpstr>1. III etap zagospodarowania parku Donnersmarcków w Kozłowej Górze  </vt:lpstr>
      <vt:lpstr>Slajd 8</vt:lpstr>
      <vt:lpstr>2. Zwiększenie bezpieczeństwa na drogach komunikacyjnych w Kozłowej Górze </vt:lpstr>
      <vt:lpstr>Slajd 10</vt:lpstr>
      <vt:lpstr>  OKRĘG: JÓZEFKA I STARE OSIEDLE WIECZORKA</vt:lpstr>
      <vt:lpstr>1. Wiata dla seniora… i nie tylko </vt:lpstr>
      <vt:lpstr>Slajd 13</vt:lpstr>
      <vt:lpstr>2. Wymiana parkietu sali gimnastycznej w Miejskiej Szkole Podstawowej nr 9 </vt:lpstr>
      <vt:lpstr>Slajd 15</vt:lpstr>
      <vt:lpstr>3. Podłogi nowe, bezpieczne i kolorowe </vt:lpstr>
      <vt:lpstr>Slajd 17</vt:lpstr>
      <vt:lpstr>4. Lustro drogowe skrzyżowania ulic L. Okulickiego z G. Waculika </vt:lpstr>
      <vt:lpstr>Slajd 19</vt:lpstr>
      <vt:lpstr>5. Psim odchodom i śmieciom - stop! Pojemniki i kosze na śmieci </vt:lpstr>
      <vt:lpstr>Slajd 21</vt:lpstr>
      <vt:lpstr>  OKRĘG: OSIEDLE WIECZORKA, OSIEDLE WSCHÓD</vt:lpstr>
      <vt:lpstr>1. Budowa parkingów na Osiedlu Wieczorka (Nowe Osiedle) </vt:lpstr>
      <vt:lpstr>Slajd 24</vt:lpstr>
      <vt:lpstr>  OKRĘG: PIEKARY</vt:lpstr>
      <vt:lpstr>1. Plac zabaw oraz bieżnia lekkoatletyczna </vt:lpstr>
      <vt:lpstr>Slajd 27</vt:lpstr>
      <vt:lpstr>2. Budowa placu zabaw  </vt:lpstr>
      <vt:lpstr>Slajd 29</vt:lpstr>
      <vt:lpstr>3. Piekarski ogród spotkań "Zielona Przystań" </vt:lpstr>
      <vt:lpstr>Slajd 31</vt:lpstr>
      <vt:lpstr>  OKRĘG: SZARLEJ</vt:lpstr>
      <vt:lpstr>1. Remont parkingu na działce 2299/182 </vt:lpstr>
      <vt:lpstr>Slajd 34</vt:lpstr>
      <vt:lpstr>2. Wyposażenie Biblioteki Centralnej Miejskiej Biblioteki Publicznej w Piekarach Śląskich  </vt:lpstr>
      <vt:lpstr>Slajd 36</vt:lpstr>
      <vt:lpstr>3. Parking oraz rekreacja na Osiedlu Sowińskiego  </vt:lpstr>
      <vt:lpstr>Slajd 38</vt:lpstr>
      <vt:lpstr>4. Czytelnia na ławce w parku </vt:lpstr>
      <vt:lpstr>Slajd 40</vt:lpstr>
      <vt:lpstr>  OKRĘG: DĄBRÓWKA WIELKA</vt:lpstr>
      <vt:lpstr>1. Ochrona ludności i mienia dzielnicy Dąbrówka Wielka i Miasta Piekary Śląskie </vt:lpstr>
      <vt:lpstr>Slajd 43</vt:lpstr>
      <vt:lpstr>2. Historia w plenerze  </vt:lpstr>
      <vt:lpstr>Slajd 45</vt:lpstr>
      <vt:lpstr>3. Multimedia dla dzielnicy </vt:lpstr>
      <vt:lpstr>Slajd 47</vt:lpstr>
      <vt:lpstr>4. Poprawa infrastruktury sportowej na obiekcie sportowym MOSiR przy ul. Szymanowskiego 2b w Piekarach Śląskich  </vt:lpstr>
      <vt:lpstr>Slajd 49</vt:lpstr>
      <vt:lpstr>5. Przebudowa boiska "SZKOLNEGO" </vt:lpstr>
      <vt:lpstr>Slajd 51</vt:lpstr>
      <vt:lpstr>  OKRĘG: BRZEZINY ŚLĄSKIE</vt:lpstr>
      <vt:lpstr>1. "Z deszczu pod dach" - wiata przystankowa </vt:lpstr>
      <vt:lpstr>Slajd 54</vt:lpstr>
      <vt:lpstr>2. Dziadki Dzieciom - Plac Zabaw </vt:lpstr>
      <vt:lpstr>Slajd 56</vt:lpstr>
      <vt:lpstr>3. Nowoczesne łazienki w Miejskiej Szkole Podstawowej nr 15 w Piekarach Śląskich </vt:lpstr>
      <vt:lpstr>Slajd 58</vt:lpstr>
      <vt:lpstr>  OKRĘG: KAMIEŃ I OSIEDLE POWSTAŃCÓW</vt:lpstr>
      <vt:lpstr>1. Aleja Spacerowa - modernizacja terenu pomiędzy szkołą, przedszkolem i żłobkiem  </vt:lpstr>
      <vt:lpstr>Slajd 61</vt:lpstr>
      <vt:lpstr>2. Remont drogi Biskupa Nankera od Kościoła do Osiedla Powstańców Śląskich  </vt:lpstr>
      <vt:lpstr>Slajd 63</vt:lpstr>
      <vt:lpstr>3. Bieżnia lekkoatletyczna przy boisku MOSiR Andaluzja </vt:lpstr>
      <vt:lpstr>Slajd 65</vt:lpstr>
      <vt:lpstr>Slajd 66</vt:lpstr>
      <vt:lpstr>Slajd 67</vt:lpstr>
      <vt:lpstr>Dziękuję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PROJEKTÓW</dc:title>
  <dc:creator>Agnieszka Grzona</dc:creator>
  <cp:lastModifiedBy>Agnieszka Grzona</cp:lastModifiedBy>
  <cp:revision>169</cp:revision>
  <dcterms:created xsi:type="dcterms:W3CDTF">2016-06-01T07:09:34Z</dcterms:created>
  <dcterms:modified xsi:type="dcterms:W3CDTF">2018-05-23T06:13:38Z</dcterms:modified>
</cp:coreProperties>
</file>